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4" r:id="rId12"/>
    <p:sldId id="271" r:id="rId13"/>
    <p:sldId id="265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375339-7F68-405A-AFFF-100F4B6A0F6D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2D63AE-2886-4F10-B5AC-5C71C7C04D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66850"/>
          </a:xfrm>
        </p:spPr>
        <p:txBody>
          <a:bodyPr/>
          <a:lstStyle/>
          <a:p>
            <a:r>
              <a:rPr lang="en-US" dirty="0" smtClean="0"/>
              <a:t>Welcome Back!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r>
              <a:rPr lang="en-US" dirty="0" smtClean="0"/>
              <a:t>Mrs. Henry</a:t>
            </a:r>
          </a:p>
          <a:p>
            <a:r>
              <a:rPr lang="en-US" dirty="0" smtClean="0"/>
              <a:t>English 10: Honors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38100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Inadvertent/Accidental Plagiarism: </a:t>
            </a:r>
            <a:r>
              <a:rPr lang="en-US" dirty="0"/>
              <a:t>Putting quotes around something but not providing parenthetical citation or a works cited, trying to paraphrase but copying the language too closely.</a:t>
            </a:r>
            <a:r>
              <a:rPr lang="en-US" b="1" dirty="0"/>
              <a:t> Will receive a 64. Rewrite opportunities will be handled on a case to case basis.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Being active in class discussion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Completion of required and graded elements.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Entertain and offer new and contrary ideas</a:t>
            </a:r>
          </a:p>
          <a:p>
            <a:endParaRPr lang="en-US" dirty="0" smtClean="0"/>
          </a:p>
          <a:p>
            <a:r>
              <a:rPr lang="en-US" dirty="0" smtClean="0"/>
              <a:t>Put forth your best effort</a:t>
            </a:r>
          </a:p>
          <a:p>
            <a:endParaRPr lang="en-US" dirty="0"/>
          </a:p>
          <a:p>
            <a:r>
              <a:rPr lang="en-US"/>
              <a:t>Advocate for yourself and use extra help sessions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5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1"/>
            <a:ext cx="9144000" cy="6851599"/>
          </a:xfrm>
        </p:spPr>
      </p:pic>
    </p:spTree>
    <p:extLst>
      <p:ext uri="{BB962C8B-B14F-4D97-AF65-F5344CB8AC3E}">
        <p14:creationId xmlns:p14="http://schemas.microsoft.com/office/powerpoint/2010/main" val="502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the bell rings, sit down, quiet down.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Take out your materials (charge that IPad!)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Bathroom sign out sheet at front of room.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Help yourself to tissues, tape, hole punch, etc…</a:t>
            </a:r>
          </a:p>
        </p:txBody>
      </p:sp>
    </p:spTree>
    <p:extLst>
      <p:ext uri="{BB962C8B-B14F-4D97-AF65-F5344CB8AC3E}">
        <p14:creationId xmlns:p14="http://schemas.microsoft.com/office/powerpoint/2010/main" val="26218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 books in </a:t>
            </a:r>
            <a:r>
              <a:rPr lang="en-US" dirty="0" smtClean="0"/>
              <a:t>closet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Don’t line up at </a:t>
            </a:r>
            <a:r>
              <a:rPr lang="en-US" dirty="0" smtClean="0"/>
              <a:t>door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Cell phone </a:t>
            </a:r>
            <a:r>
              <a:rPr lang="en-US" dirty="0" smtClean="0"/>
              <a:t>use-</a:t>
            </a:r>
          </a:p>
          <a:p>
            <a:pPr marL="0" indent="0">
              <a:buNone/>
            </a:pPr>
            <a:r>
              <a:rPr lang="en-US" dirty="0" smtClean="0"/>
              <a:t>	only </a:t>
            </a:r>
            <a:r>
              <a:rPr lang="en-US" dirty="0"/>
              <a:t>appropriate </a:t>
            </a:r>
            <a:r>
              <a:rPr lang="en-US" dirty="0" smtClean="0"/>
              <a:t>times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77242"/>
            <a:ext cx="3633214" cy="451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ensure a response, email correspondence must contain:</a:t>
            </a:r>
          </a:p>
          <a:p>
            <a:pPr marL="0" indent="0">
              <a:buNone/>
            </a:pPr>
            <a:r>
              <a:rPr lang="en-US" dirty="0"/>
              <a:t>	-Subject line</a:t>
            </a:r>
          </a:p>
          <a:p>
            <a:pPr marL="0" indent="0">
              <a:buNone/>
            </a:pPr>
            <a:r>
              <a:rPr lang="en-US" dirty="0"/>
              <a:t>	-Greeting</a:t>
            </a:r>
          </a:p>
          <a:p>
            <a:pPr marL="0" indent="0">
              <a:buNone/>
            </a:pPr>
            <a:r>
              <a:rPr lang="en-US" dirty="0"/>
              <a:t>	-Appropriate tone</a:t>
            </a:r>
          </a:p>
          <a:p>
            <a:pPr marL="0" indent="0">
              <a:buNone/>
            </a:pPr>
            <a:r>
              <a:rPr lang="en-US" dirty="0"/>
              <a:t>	- Signature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51364"/>
            <a:ext cx="3955017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Theme-Based Syllabus (online)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Major Works: </a:t>
            </a:r>
          </a:p>
          <a:p>
            <a:pPr lvl="1"/>
            <a:r>
              <a:rPr lang="en-US" sz="2400" i="1" dirty="0" smtClean="0"/>
              <a:t>Lord of the Flies </a:t>
            </a:r>
          </a:p>
          <a:p>
            <a:pPr lvl="1"/>
            <a:r>
              <a:rPr lang="en-US" sz="2400" i="1" dirty="0" smtClean="0"/>
              <a:t>Julius Caesar </a:t>
            </a:r>
          </a:p>
          <a:p>
            <a:pPr lvl="1"/>
            <a:r>
              <a:rPr lang="en-US" sz="2400" i="1" dirty="0" smtClean="0"/>
              <a:t>Paradise Lost </a:t>
            </a:r>
          </a:p>
          <a:p>
            <a:pPr lvl="1"/>
            <a:r>
              <a:rPr lang="en-US" sz="2400" i="1" dirty="0" smtClean="0"/>
              <a:t>Things Fall Apart</a:t>
            </a:r>
          </a:p>
          <a:p>
            <a:pPr lvl="1"/>
            <a:r>
              <a:rPr lang="en-US" sz="2400" i="1" dirty="0" smtClean="0"/>
              <a:t>Antigone </a:t>
            </a:r>
          </a:p>
          <a:p>
            <a:pPr lvl="1"/>
            <a:r>
              <a:rPr lang="en-US" sz="2400" i="1" dirty="0" smtClean="0"/>
              <a:t>Fahrenheit 451 </a:t>
            </a:r>
          </a:p>
          <a:p>
            <a:pPr lvl="1"/>
            <a:r>
              <a:rPr lang="en-US" sz="2400" i="1" dirty="0" smtClean="0"/>
              <a:t>Heart of Darkness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272145"/>
            <a:ext cx="4671583" cy="358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Also Covered: </a:t>
            </a:r>
            <a:r>
              <a:rPr lang="en-US" dirty="0"/>
              <a:t>Assorted short stories, poems, essays, articles,  etc</a:t>
            </a:r>
            <a:r>
              <a:rPr lang="en-US" dirty="0" smtClean="0"/>
              <a:t>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Writing </a:t>
            </a:r>
            <a:r>
              <a:rPr lang="en-US" b="1" dirty="0" smtClean="0"/>
              <a:t>Concentration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MCAS</a:t>
            </a:r>
          </a:p>
          <a:p>
            <a:endParaRPr lang="en-US" b="1" dirty="0"/>
          </a:p>
          <a:p>
            <a:r>
              <a:rPr lang="en-US" b="1" dirty="0" smtClean="0"/>
              <a:t>Vocabulary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Essays/Tests: 40%</a:t>
            </a:r>
          </a:p>
          <a:p>
            <a:r>
              <a:rPr lang="en-US" dirty="0" smtClean="0"/>
              <a:t>Literature Quizzes: 30%</a:t>
            </a:r>
          </a:p>
          <a:p>
            <a:r>
              <a:rPr lang="en-US" dirty="0" smtClean="0"/>
              <a:t>Participation: 10%</a:t>
            </a:r>
          </a:p>
          <a:p>
            <a:r>
              <a:rPr lang="en-US" dirty="0" smtClean="0"/>
              <a:t>Classwork/Homework: 10%</a:t>
            </a:r>
          </a:p>
          <a:p>
            <a:r>
              <a:rPr lang="en-US" dirty="0" smtClean="0"/>
              <a:t>Vocabulary Quizzes: 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Mostly ungraded reading, corresponding writing              assignments, </a:t>
            </a:r>
            <a:r>
              <a:rPr lang="en-US" dirty="0" smtClean="0"/>
              <a:t>reading checks and </a:t>
            </a:r>
            <a:r>
              <a:rPr lang="en-US" b="1" dirty="0" smtClean="0"/>
              <a:t>active reading (annotations)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b="1" dirty="0" smtClean="0"/>
              <a:t>A.R: </a:t>
            </a:r>
          </a:p>
          <a:p>
            <a:pPr marL="457200" lvl="1" indent="0">
              <a:buNone/>
            </a:pPr>
            <a:r>
              <a:rPr lang="en-US" sz="2200" dirty="0" smtClean="0"/>
              <a:t>Plot, </a:t>
            </a:r>
          </a:p>
          <a:p>
            <a:pPr marL="457200" lvl="1" indent="0">
              <a:buNone/>
            </a:pPr>
            <a:r>
              <a:rPr lang="en-US" sz="2200" dirty="0"/>
              <a:t>C</a:t>
            </a:r>
            <a:r>
              <a:rPr lang="en-US" sz="2200" dirty="0" smtClean="0"/>
              <a:t>haracter development, </a:t>
            </a:r>
          </a:p>
          <a:p>
            <a:pPr marL="457200" lvl="1" indent="0">
              <a:buNone/>
            </a:pPr>
            <a:r>
              <a:rPr lang="en-US" sz="2200" dirty="0"/>
              <a:t>T</a:t>
            </a:r>
            <a:r>
              <a:rPr lang="en-US" sz="2200" dirty="0" smtClean="0"/>
              <a:t>heme development, </a:t>
            </a:r>
          </a:p>
          <a:p>
            <a:pPr marL="457200" lvl="1" indent="0">
              <a:buNone/>
            </a:pPr>
            <a:r>
              <a:rPr lang="en-US" sz="2200" dirty="0"/>
              <a:t>S</a:t>
            </a:r>
            <a:r>
              <a:rPr lang="en-US" sz="2200" dirty="0" smtClean="0"/>
              <a:t>ymbol tracking, </a:t>
            </a:r>
          </a:p>
          <a:p>
            <a:pPr marL="457200" lvl="1" indent="0">
              <a:buNone/>
            </a:pPr>
            <a:r>
              <a:rPr lang="en-US" sz="2200" dirty="0"/>
              <a:t>Q</a:t>
            </a:r>
            <a:r>
              <a:rPr lang="en-US" sz="2200" dirty="0" smtClean="0"/>
              <a:t>uestions, </a:t>
            </a:r>
          </a:p>
          <a:p>
            <a:pPr marL="457200" lvl="1" indent="0">
              <a:buNone/>
            </a:pPr>
            <a:r>
              <a:rPr lang="en-US" sz="2200" dirty="0"/>
              <a:t>N</a:t>
            </a:r>
            <a:r>
              <a:rPr lang="en-US" sz="2200" dirty="0" smtClean="0"/>
              <a:t>ew vocab, </a:t>
            </a:r>
          </a:p>
          <a:p>
            <a:pPr marL="457200" lvl="1" indent="0">
              <a:buNone/>
            </a:pPr>
            <a:r>
              <a:rPr lang="en-US" sz="2200" dirty="0" smtClean="0"/>
              <a:t>Other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19400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Absences/Make-up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Missed assignments = your responsibility.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Includes: quizzes, tests, homework, classwork</a:t>
            </a:r>
          </a:p>
          <a:p>
            <a:endParaRPr lang="en-US" dirty="0" smtClean="0"/>
          </a:p>
          <a:p>
            <a:r>
              <a:rPr lang="en-US" dirty="0" smtClean="0"/>
              <a:t>Ask at appropriate times (break, end)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Per school rules, you have two days to make up missed work. I will allow </a:t>
            </a:r>
            <a:r>
              <a:rPr lang="en-US" b="1" dirty="0" smtClean="0"/>
              <a:t>one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One essay per novel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Deadlines: </a:t>
            </a:r>
          </a:p>
          <a:p>
            <a:pPr marL="0" lvl="0" indent="0">
              <a:buNone/>
            </a:pPr>
            <a:endParaRPr lang="en-US" b="1" dirty="0" smtClean="0"/>
          </a:p>
          <a:p>
            <a:pPr lvl="1"/>
            <a:r>
              <a:rPr lang="en-US" sz="2400" dirty="0" smtClean="0"/>
              <a:t>There is a letter grade deduction for every DAY that an essay/project is late, EVEN IF OUR CLASS DOES NOT MEET THAT DAY. </a:t>
            </a:r>
          </a:p>
          <a:p>
            <a:pPr lvl="0"/>
            <a:endParaRPr lang="en-US" dirty="0"/>
          </a:p>
          <a:p>
            <a:pPr lvl="1"/>
            <a:r>
              <a:rPr lang="en-US" sz="2400" dirty="0" smtClean="0"/>
              <a:t>If you have special circumstances, see me.</a:t>
            </a:r>
          </a:p>
        </p:txBody>
      </p:sp>
    </p:spTree>
    <p:extLst>
      <p:ext uri="{BB962C8B-B14F-4D97-AF65-F5344CB8AC3E}">
        <p14:creationId xmlns:p14="http://schemas.microsoft.com/office/powerpoint/2010/main" val="19280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Essays: One Day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Question regarding a piece of </a:t>
            </a:r>
            <a:r>
              <a:rPr lang="en-US" b="1" dirty="0" smtClean="0"/>
              <a:t>graded</a:t>
            </a:r>
            <a:r>
              <a:rPr lang="en-US" dirty="0" smtClean="0"/>
              <a:t> </a:t>
            </a:r>
            <a:r>
              <a:rPr lang="en-US" b="1" dirty="0" smtClean="0"/>
              <a:t>writing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lease wait 24 hours to discuss it with me.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This will give you a chance to review your work and focus your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According to the school handbook, plagiarism will be handled as followed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Egregious </a:t>
            </a:r>
            <a:r>
              <a:rPr lang="en-US" sz="2000" b="1" dirty="0" smtClean="0"/>
              <a:t>and Purposeful Plagiarism: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Using </a:t>
            </a:r>
            <a:r>
              <a:rPr lang="en-US" sz="2000" dirty="0" smtClean="0"/>
              <a:t>a friend’s paper,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using </a:t>
            </a:r>
            <a:r>
              <a:rPr lang="en-US" sz="2000" dirty="0" smtClean="0"/>
              <a:t>a paper from the internet</a:t>
            </a:r>
            <a:r>
              <a:rPr lang="en-US" sz="2000" dirty="0" smtClean="0"/>
              <a:t>,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copying and pasting </a:t>
            </a:r>
            <a:r>
              <a:rPr lang="en-US" sz="2000" dirty="0" smtClean="0"/>
              <a:t>sections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from an original text and </a:t>
            </a:r>
            <a:r>
              <a:rPr lang="en-US" sz="2000" dirty="0" smtClean="0"/>
              <a:t>passing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them off as your own.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Will </a:t>
            </a:r>
            <a:r>
              <a:rPr lang="en-US" sz="2000" b="1" dirty="0" smtClean="0"/>
              <a:t>receive a 0 with </a:t>
            </a:r>
            <a:r>
              <a:rPr lang="en-US" sz="2000" b="1" dirty="0" smtClean="0"/>
              <a:t>no</a:t>
            </a:r>
          </a:p>
          <a:p>
            <a:pPr marL="0" indent="0">
              <a:buNone/>
            </a:pPr>
            <a:r>
              <a:rPr lang="en-US" sz="2000" b="1" dirty="0" smtClean="0"/>
              <a:t> </a:t>
            </a:r>
            <a:r>
              <a:rPr lang="en-US" sz="2000" b="1" dirty="0" smtClean="0"/>
              <a:t>chance of rewriting.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45" y="2362200"/>
            <a:ext cx="3429000" cy="347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222</TotalTime>
  <Words>449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Welcome Back!</vt:lpstr>
      <vt:lpstr>Coursework</vt:lpstr>
      <vt:lpstr>Coursework</vt:lpstr>
      <vt:lpstr>Grading</vt:lpstr>
      <vt:lpstr>Homework</vt:lpstr>
      <vt:lpstr>Absences/Make-up Work</vt:lpstr>
      <vt:lpstr>Essays</vt:lpstr>
      <vt:lpstr>Essays: One Day Policy</vt:lpstr>
      <vt:lpstr>Plagiarism </vt:lpstr>
      <vt:lpstr>Plagiarism</vt:lpstr>
      <vt:lpstr>Participation</vt:lpstr>
      <vt:lpstr>PowerPoint Presentation</vt:lpstr>
      <vt:lpstr>Classroom Procedures</vt:lpstr>
      <vt:lpstr>Classroom Procedures</vt:lpstr>
      <vt:lpstr>Classroom Procedures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Henry, Courtney</dc:creator>
  <cp:lastModifiedBy>Henry, Courtney</cp:lastModifiedBy>
  <cp:revision>15</cp:revision>
  <dcterms:created xsi:type="dcterms:W3CDTF">2011-08-23T14:11:03Z</dcterms:created>
  <dcterms:modified xsi:type="dcterms:W3CDTF">2015-09-03T12:50:51Z</dcterms:modified>
</cp:coreProperties>
</file>